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Raleway" panose="020B0604020202020204" charset="0"/>
      <p:regular r:id="rId13"/>
      <p:bold r:id="rId14"/>
      <p:italic r:id="rId15"/>
      <p:boldItalic r:id="rId16"/>
    </p:embeddedFont>
    <p:embeddedFont>
      <p:font typeface="La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B94205-521E-4EAB-BDC7-6D7E506F9E63}">
  <a:tblStyle styleId="{CEB94205-521E-4EAB-BDC7-6D7E506F9E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6611108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41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99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947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b4b9e978c6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b4b9e978c6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643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b4b9e978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b4b9e978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255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6440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b4b9e978c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b4b9e978c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364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b4b9e978c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b4b9e978c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510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b4b9e978c6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b4b9e978c6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119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b4b9e978c6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b4b9e978c6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41073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426575" y="572900"/>
            <a:ext cx="78912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u="sng"/>
              <a:t>OVERVIEW OF SOCIOLOGY:-</a:t>
            </a:r>
            <a:endParaRPr sz="2800" u="sng"/>
          </a:p>
        </p:txBody>
      </p:sp>
      <p:sp>
        <p:nvSpPr>
          <p:cNvPr id="183" name="Google Shape;183;p19"/>
          <p:cNvSpPr txBox="1">
            <a:spLocks noGrp="1"/>
          </p:cNvSpPr>
          <p:nvPr>
            <p:ph type="body" idx="1"/>
          </p:nvPr>
        </p:nvSpPr>
        <p:spPr>
          <a:xfrm>
            <a:off x="141425" y="1366500"/>
            <a:ext cx="8861400" cy="3706800"/>
          </a:xfrm>
          <a:prstGeom prst="rect">
            <a:avLst/>
          </a:prstGeom>
        </p:spPr>
        <p:txBody>
          <a:bodyPr spcFirstLastPara="1" wrap="square" lIns="91425" tIns="91425" rIns="91425" bIns="91425" anchor="t" anchorCtr="0">
            <a:noAutofit/>
          </a:bodyPr>
          <a:lstStyle/>
          <a:p>
            <a:pPr marL="457200" lvl="0" indent="-374650" algn="l" rtl="0">
              <a:spcBef>
                <a:spcPts val="0"/>
              </a:spcBef>
              <a:spcAft>
                <a:spcPts val="0"/>
              </a:spcAft>
              <a:buClr>
                <a:schemeClr val="dk2"/>
              </a:buClr>
              <a:buSzPts val="2300"/>
              <a:buChar char="●"/>
            </a:pPr>
            <a:r>
              <a:rPr lang="en-GB" sz="2300">
                <a:solidFill>
                  <a:schemeClr val="dk2"/>
                </a:solidFill>
              </a:rPr>
              <a:t>Sociology is a </a:t>
            </a:r>
            <a:r>
              <a:rPr lang="en-GB" sz="2300" b="1" i="1">
                <a:solidFill>
                  <a:schemeClr val="dk2"/>
                </a:solidFill>
              </a:rPr>
              <a:t>multidisciplinary subject</a:t>
            </a:r>
            <a:r>
              <a:rPr lang="en-GB" sz="2300">
                <a:solidFill>
                  <a:schemeClr val="dk2"/>
                </a:solidFill>
              </a:rPr>
              <a:t> that studies the different aspects of human society by using scientific methods </a:t>
            </a:r>
            <a:r>
              <a:rPr lang="en-GB" sz="2300" b="1" i="1">
                <a:solidFill>
                  <a:schemeClr val="dk2"/>
                </a:solidFill>
              </a:rPr>
              <a:t>(like observation and experimentation </a:t>
            </a:r>
            <a:r>
              <a:rPr lang="en-GB" sz="2300">
                <a:solidFill>
                  <a:schemeClr val="dk2"/>
                </a:solidFill>
              </a:rPr>
              <a:t>etc</a:t>
            </a:r>
            <a:r>
              <a:rPr lang="en-GB" sz="2300" b="1" i="1">
                <a:solidFill>
                  <a:schemeClr val="dk2"/>
                </a:solidFill>
              </a:rPr>
              <a:t>)</a:t>
            </a:r>
            <a:r>
              <a:rPr lang="en-GB" sz="2300">
                <a:solidFill>
                  <a:schemeClr val="dk2"/>
                </a:solidFill>
              </a:rPr>
              <a:t>. </a:t>
            </a:r>
            <a:endParaRPr sz="2300">
              <a:solidFill>
                <a:schemeClr val="dk2"/>
              </a:solidFill>
            </a:endParaRPr>
          </a:p>
          <a:p>
            <a:pPr marL="457200" lvl="0" indent="-374650" algn="l" rtl="0">
              <a:spcBef>
                <a:spcPts val="0"/>
              </a:spcBef>
              <a:spcAft>
                <a:spcPts val="0"/>
              </a:spcAft>
              <a:buClr>
                <a:schemeClr val="dk2"/>
              </a:buClr>
              <a:buSzPts val="2300"/>
              <a:buChar char="●"/>
            </a:pPr>
            <a:r>
              <a:rPr lang="en-GB" sz="2300">
                <a:solidFill>
                  <a:schemeClr val="dk2"/>
                </a:solidFill>
              </a:rPr>
              <a:t>Simply put “ </a:t>
            </a:r>
            <a:r>
              <a:rPr lang="en-GB" sz="2300" b="1" i="1">
                <a:solidFill>
                  <a:schemeClr val="dk2"/>
                </a:solidFill>
              </a:rPr>
              <a:t>Scientific study of human society</a:t>
            </a:r>
            <a:r>
              <a:rPr lang="en-GB" sz="2300">
                <a:solidFill>
                  <a:schemeClr val="dk2"/>
                </a:solidFill>
              </a:rPr>
              <a:t>, </a:t>
            </a:r>
            <a:r>
              <a:rPr lang="en-GB" sz="2300" b="1" i="1">
                <a:solidFill>
                  <a:schemeClr val="dk2"/>
                </a:solidFill>
              </a:rPr>
              <a:t>social structures, social institutions and socialization process of the individuals in society is known as Sociology”.</a:t>
            </a:r>
            <a:r>
              <a:rPr lang="en-GB" sz="2300">
                <a:solidFill>
                  <a:schemeClr val="dk2"/>
                </a:solidFill>
              </a:rPr>
              <a:t> </a:t>
            </a:r>
            <a:endParaRPr sz="2300">
              <a:solidFill>
                <a:schemeClr val="dk2"/>
              </a:solidFill>
            </a:endParaRPr>
          </a:p>
          <a:p>
            <a:pPr marL="457200" lvl="0" indent="-374650" algn="l" rtl="0">
              <a:spcBef>
                <a:spcPts val="0"/>
              </a:spcBef>
              <a:spcAft>
                <a:spcPts val="0"/>
              </a:spcAft>
              <a:buClr>
                <a:schemeClr val="dk2"/>
              </a:buClr>
              <a:buSzPts val="2300"/>
              <a:buChar char="●"/>
            </a:pPr>
            <a:r>
              <a:rPr lang="en-GB" sz="2300">
                <a:solidFill>
                  <a:schemeClr val="dk2"/>
                </a:solidFill>
              </a:rPr>
              <a:t>Sociology as an independent discipline emerged during the </a:t>
            </a:r>
            <a:r>
              <a:rPr lang="en-GB" sz="2300" b="1" i="1">
                <a:solidFill>
                  <a:schemeClr val="dk2"/>
                </a:solidFill>
              </a:rPr>
              <a:t>Post-Industrial Revolution</a:t>
            </a:r>
            <a:r>
              <a:rPr lang="en-GB" sz="2300">
                <a:solidFill>
                  <a:schemeClr val="dk2"/>
                </a:solidFill>
              </a:rPr>
              <a:t> era i.e (18th Century in Europe). </a:t>
            </a:r>
            <a:endParaRPr sz="15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349800" y="561925"/>
            <a:ext cx="80682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u="sng"/>
              <a:t>OVERVIEW OF SOCIOLOGY</a:t>
            </a:r>
            <a:r>
              <a:rPr lang="en-GB" sz="2800"/>
              <a:t>:-</a:t>
            </a:r>
            <a:endParaRPr sz="2800"/>
          </a:p>
        </p:txBody>
      </p:sp>
      <p:sp>
        <p:nvSpPr>
          <p:cNvPr id="189" name="Google Shape;189;p20"/>
          <p:cNvSpPr txBox="1">
            <a:spLocks noGrp="1"/>
          </p:cNvSpPr>
          <p:nvPr>
            <p:ph type="body" idx="1"/>
          </p:nvPr>
        </p:nvSpPr>
        <p:spPr>
          <a:xfrm>
            <a:off x="251100" y="1322625"/>
            <a:ext cx="8619900" cy="37287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chemeClr val="dk2"/>
              </a:buClr>
              <a:buSzPts val="1900"/>
              <a:buChar char="●"/>
            </a:pPr>
            <a:r>
              <a:rPr lang="en-GB" sz="1900" b="1">
                <a:solidFill>
                  <a:schemeClr val="dk2"/>
                </a:solidFill>
              </a:rPr>
              <a:t>AUGUSTE COMTE</a:t>
            </a:r>
            <a:r>
              <a:rPr lang="en-GB" sz="1900">
                <a:solidFill>
                  <a:schemeClr val="dk2"/>
                </a:solidFill>
              </a:rPr>
              <a:t>, A French Philosopher is considered as the </a:t>
            </a:r>
            <a:r>
              <a:rPr lang="en-GB" sz="1900" b="1" i="1">
                <a:solidFill>
                  <a:schemeClr val="dk2"/>
                </a:solidFill>
              </a:rPr>
              <a:t>Father of Sociology</a:t>
            </a:r>
            <a:r>
              <a:rPr lang="en-GB" sz="1900">
                <a:solidFill>
                  <a:schemeClr val="dk2"/>
                </a:solidFill>
              </a:rPr>
              <a:t>. </a:t>
            </a:r>
            <a:endParaRPr sz="1900">
              <a:solidFill>
                <a:schemeClr val="dk2"/>
              </a:solidFill>
            </a:endParaRPr>
          </a:p>
          <a:p>
            <a:pPr marL="457200" lvl="0" indent="-349250" algn="l" rtl="0">
              <a:spcBef>
                <a:spcPts val="0"/>
              </a:spcBef>
              <a:spcAft>
                <a:spcPts val="0"/>
              </a:spcAft>
              <a:buClr>
                <a:schemeClr val="dk2"/>
              </a:buClr>
              <a:buSzPts val="1900"/>
              <a:buChar char="●"/>
            </a:pPr>
            <a:r>
              <a:rPr lang="en-GB" sz="1900">
                <a:solidFill>
                  <a:schemeClr val="dk2"/>
                </a:solidFill>
              </a:rPr>
              <a:t>He coined this term in </a:t>
            </a:r>
            <a:r>
              <a:rPr lang="en-GB" sz="1900" b="1">
                <a:solidFill>
                  <a:schemeClr val="dk2"/>
                </a:solidFill>
              </a:rPr>
              <a:t>1838</a:t>
            </a:r>
            <a:r>
              <a:rPr lang="en-GB" sz="1900">
                <a:solidFill>
                  <a:schemeClr val="dk2"/>
                </a:solidFill>
              </a:rPr>
              <a:t> and was of the view that human societies could be better studied by using the laws of Physics. (i.e. scientific methods).</a:t>
            </a:r>
            <a:endParaRPr sz="1900">
              <a:solidFill>
                <a:schemeClr val="dk2"/>
              </a:solidFill>
            </a:endParaRPr>
          </a:p>
          <a:p>
            <a:pPr marL="457200" lvl="0" indent="-349250" algn="l" rtl="0">
              <a:spcBef>
                <a:spcPts val="0"/>
              </a:spcBef>
              <a:spcAft>
                <a:spcPts val="0"/>
              </a:spcAft>
              <a:buClr>
                <a:schemeClr val="dk2"/>
              </a:buClr>
              <a:buSzPts val="1900"/>
              <a:buChar char="●"/>
            </a:pPr>
            <a:r>
              <a:rPr lang="en-GB" sz="1900">
                <a:solidFill>
                  <a:schemeClr val="dk2"/>
                </a:solidFill>
              </a:rPr>
              <a:t>Significant changes that resulted as a result of </a:t>
            </a:r>
            <a:r>
              <a:rPr lang="en-GB" sz="1900" b="1" i="1">
                <a:solidFill>
                  <a:schemeClr val="dk2"/>
                </a:solidFill>
              </a:rPr>
              <a:t>Industrial Revolution (1700s)</a:t>
            </a:r>
            <a:r>
              <a:rPr lang="en-GB" sz="1900">
                <a:solidFill>
                  <a:schemeClr val="dk2"/>
                </a:solidFill>
              </a:rPr>
              <a:t> and </a:t>
            </a:r>
            <a:r>
              <a:rPr lang="en-GB" sz="1900" b="1" i="1">
                <a:solidFill>
                  <a:schemeClr val="dk2"/>
                </a:solidFill>
              </a:rPr>
              <a:t>French Revolution</a:t>
            </a:r>
            <a:r>
              <a:rPr lang="en-GB" sz="1900">
                <a:solidFill>
                  <a:schemeClr val="dk2"/>
                </a:solidFill>
              </a:rPr>
              <a:t> </a:t>
            </a:r>
            <a:r>
              <a:rPr lang="en-GB" sz="1900" b="1" i="1">
                <a:solidFill>
                  <a:schemeClr val="dk2"/>
                </a:solidFill>
              </a:rPr>
              <a:t>(1789)</a:t>
            </a:r>
            <a:r>
              <a:rPr lang="en-GB" sz="1900">
                <a:solidFill>
                  <a:schemeClr val="dk2"/>
                </a:solidFill>
              </a:rPr>
              <a:t> in Europe during the </a:t>
            </a:r>
            <a:r>
              <a:rPr lang="en-GB" sz="1900" b="1">
                <a:solidFill>
                  <a:schemeClr val="dk2"/>
                </a:solidFill>
              </a:rPr>
              <a:t>18th century</a:t>
            </a:r>
            <a:r>
              <a:rPr lang="en-GB" sz="1900">
                <a:solidFill>
                  <a:schemeClr val="dk2"/>
                </a:solidFill>
              </a:rPr>
              <a:t> was one of the few reasons for emergence of this subject.</a:t>
            </a:r>
            <a:endParaRPr sz="1900">
              <a:solidFill>
                <a:schemeClr val="dk2"/>
              </a:solidFill>
            </a:endParaRPr>
          </a:p>
          <a:p>
            <a:pPr marL="457200" lvl="0" indent="-349250" algn="l" rtl="0">
              <a:spcBef>
                <a:spcPts val="0"/>
              </a:spcBef>
              <a:spcAft>
                <a:spcPts val="0"/>
              </a:spcAft>
              <a:buClr>
                <a:schemeClr val="dk2"/>
              </a:buClr>
              <a:buSzPts val="1900"/>
              <a:buChar char="●"/>
            </a:pPr>
            <a:r>
              <a:rPr lang="en-GB" sz="1900">
                <a:solidFill>
                  <a:schemeClr val="dk2"/>
                </a:solidFill>
              </a:rPr>
              <a:t>Overtime this subject developed on to become an independent academic discipline separate from Philosophy, Civics and History and in Modern day era is increasingly asserting its importance in academic institutions as a result of its practical application.</a:t>
            </a:r>
            <a:endParaRPr sz="1900">
              <a:solidFill>
                <a:schemeClr val="dk2"/>
              </a:solidFill>
            </a:endParaRPr>
          </a:p>
          <a:p>
            <a:pPr marL="0" lvl="0" indent="0" algn="l" rtl="0">
              <a:spcBef>
                <a:spcPts val="1600"/>
              </a:spcBef>
              <a:spcAft>
                <a:spcPts val="1600"/>
              </a:spcAft>
              <a:buNone/>
            </a:pP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382700" y="620750"/>
            <a:ext cx="8062800" cy="4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a:t>COURSE OBJECTIVES:</a:t>
            </a:r>
            <a:endParaRPr sz="2900"/>
          </a:p>
        </p:txBody>
      </p:sp>
      <p:sp>
        <p:nvSpPr>
          <p:cNvPr id="195" name="Google Shape;195;p21"/>
          <p:cNvSpPr txBox="1">
            <a:spLocks noGrp="1"/>
          </p:cNvSpPr>
          <p:nvPr>
            <p:ph type="body" idx="1"/>
          </p:nvPr>
        </p:nvSpPr>
        <p:spPr>
          <a:xfrm>
            <a:off x="305925" y="1245850"/>
            <a:ext cx="8543400" cy="36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chemeClr val="dk2"/>
                </a:solidFill>
              </a:rPr>
              <a:t>To acquaint the students with the basic concepts like:- </a:t>
            </a:r>
            <a:endParaRPr sz="1600">
              <a:solidFill>
                <a:schemeClr val="dk2"/>
              </a:solidFill>
            </a:endParaRPr>
          </a:p>
          <a:p>
            <a:pPr marL="457200" lvl="0" indent="-330200" algn="l" rtl="0">
              <a:spcBef>
                <a:spcPts val="1600"/>
              </a:spcBef>
              <a:spcAft>
                <a:spcPts val="0"/>
              </a:spcAft>
              <a:buClr>
                <a:schemeClr val="dk2"/>
              </a:buClr>
              <a:buSzPts val="1600"/>
              <a:buChar char="●"/>
            </a:pPr>
            <a:r>
              <a:rPr lang="en-GB" sz="1600">
                <a:solidFill>
                  <a:schemeClr val="dk2"/>
                </a:solidFill>
              </a:rPr>
              <a:t>Sociology, </a:t>
            </a:r>
            <a:endParaRPr sz="1600">
              <a:solidFill>
                <a:schemeClr val="dk2"/>
              </a:solidFill>
            </a:endParaRPr>
          </a:p>
          <a:p>
            <a:pPr marL="457200" lvl="0" indent="-330200" algn="l" rtl="0">
              <a:spcBef>
                <a:spcPts val="0"/>
              </a:spcBef>
              <a:spcAft>
                <a:spcPts val="0"/>
              </a:spcAft>
              <a:buClr>
                <a:schemeClr val="dk2"/>
              </a:buClr>
              <a:buSzPts val="1600"/>
              <a:buChar char="●"/>
            </a:pPr>
            <a:r>
              <a:rPr lang="en-GB" sz="1600">
                <a:solidFill>
                  <a:schemeClr val="dk2"/>
                </a:solidFill>
              </a:rPr>
              <a:t>Social Scientific Methods, </a:t>
            </a:r>
            <a:endParaRPr sz="1600">
              <a:solidFill>
                <a:schemeClr val="dk2"/>
              </a:solidFill>
            </a:endParaRPr>
          </a:p>
          <a:p>
            <a:pPr marL="457200" lvl="0" indent="-330200" algn="l" rtl="0">
              <a:spcBef>
                <a:spcPts val="0"/>
              </a:spcBef>
              <a:spcAft>
                <a:spcPts val="0"/>
              </a:spcAft>
              <a:buClr>
                <a:schemeClr val="dk2"/>
              </a:buClr>
              <a:buSzPts val="1600"/>
              <a:buChar char="●"/>
            </a:pPr>
            <a:r>
              <a:rPr lang="en-GB" sz="1600">
                <a:solidFill>
                  <a:schemeClr val="dk2"/>
                </a:solidFill>
              </a:rPr>
              <a:t>Society and Culture, </a:t>
            </a:r>
            <a:endParaRPr sz="1600">
              <a:solidFill>
                <a:schemeClr val="dk2"/>
              </a:solidFill>
            </a:endParaRPr>
          </a:p>
          <a:p>
            <a:pPr marL="457200" lvl="0" indent="-330200" algn="l" rtl="0">
              <a:spcBef>
                <a:spcPts val="0"/>
              </a:spcBef>
              <a:spcAft>
                <a:spcPts val="0"/>
              </a:spcAft>
              <a:buClr>
                <a:schemeClr val="dk2"/>
              </a:buClr>
              <a:buSzPts val="1600"/>
              <a:buChar char="●"/>
            </a:pPr>
            <a:r>
              <a:rPr lang="en-GB" sz="1600">
                <a:solidFill>
                  <a:schemeClr val="dk2"/>
                </a:solidFill>
              </a:rPr>
              <a:t>Social Organization including (Social groups, Socialization and personality formation). </a:t>
            </a:r>
            <a:endParaRPr sz="1600">
              <a:solidFill>
                <a:schemeClr val="dk2"/>
              </a:solidFill>
            </a:endParaRPr>
          </a:p>
          <a:p>
            <a:pPr marL="0" lvl="0" indent="0" algn="l" rtl="0">
              <a:spcBef>
                <a:spcPts val="1600"/>
              </a:spcBef>
              <a:spcAft>
                <a:spcPts val="0"/>
              </a:spcAft>
              <a:buNone/>
            </a:pPr>
            <a:r>
              <a:rPr lang="en-GB" sz="1600">
                <a:solidFill>
                  <a:schemeClr val="dk2"/>
                </a:solidFill>
              </a:rPr>
              <a:t>They must know how:- </a:t>
            </a:r>
            <a:endParaRPr sz="1600">
              <a:solidFill>
                <a:schemeClr val="dk2"/>
              </a:solidFill>
            </a:endParaRPr>
          </a:p>
          <a:p>
            <a:pPr marL="457200" lvl="0" indent="-330200" algn="l" rtl="0">
              <a:spcBef>
                <a:spcPts val="1600"/>
              </a:spcBef>
              <a:spcAft>
                <a:spcPts val="0"/>
              </a:spcAft>
              <a:buClr>
                <a:schemeClr val="dk2"/>
              </a:buClr>
              <a:buSzPts val="1600"/>
              <a:buChar char="●"/>
            </a:pPr>
            <a:r>
              <a:rPr lang="en-GB" sz="1600">
                <a:solidFill>
                  <a:schemeClr val="dk2"/>
                </a:solidFill>
              </a:rPr>
              <a:t>Social Rules, </a:t>
            </a:r>
            <a:endParaRPr sz="1600">
              <a:solidFill>
                <a:schemeClr val="dk2"/>
              </a:solidFill>
            </a:endParaRPr>
          </a:p>
          <a:p>
            <a:pPr marL="457200" lvl="0" indent="-330200" algn="l" rtl="0">
              <a:spcBef>
                <a:spcPts val="0"/>
              </a:spcBef>
              <a:spcAft>
                <a:spcPts val="0"/>
              </a:spcAft>
              <a:buClr>
                <a:schemeClr val="dk2"/>
              </a:buClr>
              <a:buSzPts val="1600"/>
              <a:buChar char="●"/>
            </a:pPr>
            <a:r>
              <a:rPr lang="en-GB" sz="1600">
                <a:solidFill>
                  <a:schemeClr val="dk2"/>
                </a:solidFill>
              </a:rPr>
              <a:t>Social Roles and </a:t>
            </a:r>
            <a:endParaRPr sz="1600">
              <a:solidFill>
                <a:schemeClr val="dk2"/>
              </a:solidFill>
            </a:endParaRPr>
          </a:p>
          <a:p>
            <a:pPr marL="457200" lvl="0" indent="-330200" algn="l" rtl="0">
              <a:spcBef>
                <a:spcPts val="0"/>
              </a:spcBef>
              <a:spcAft>
                <a:spcPts val="0"/>
              </a:spcAft>
              <a:buClr>
                <a:schemeClr val="dk2"/>
              </a:buClr>
              <a:buSzPts val="1600"/>
              <a:buChar char="●"/>
            </a:pPr>
            <a:r>
              <a:rPr lang="en-GB" sz="1600">
                <a:solidFill>
                  <a:schemeClr val="dk2"/>
                </a:solidFill>
              </a:rPr>
              <a:t>Social relations </a:t>
            </a:r>
            <a:endParaRPr sz="1600">
              <a:solidFill>
                <a:schemeClr val="dk2"/>
              </a:solidFill>
            </a:endParaRPr>
          </a:p>
          <a:p>
            <a:pPr marL="0" lvl="0" indent="0" algn="l" rtl="0">
              <a:spcBef>
                <a:spcPts val="1600"/>
              </a:spcBef>
              <a:spcAft>
                <a:spcPts val="0"/>
              </a:spcAft>
              <a:buNone/>
            </a:pPr>
            <a:r>
              <a:rPr lang="en-GB" sz="1600">
                <a:solidFill>
                  <a:schemeClr val="dk2"/>
                </a:solidFill>
              </a:rPr>
              <a:t>Are related to configure out Sociological understanding of Social life.</a:t>
            </a:r>
            <a:endParaRPr sz="1600">
              <a:solidFill>
                <a:schemeClr val="dk2"/>
              </a:solidFill>
            </a:endParaRPr>
          </a:p>
          <a:p>
            <a:pPr marL="0" lvl="0" indent="0" algn="l" rtl="0">
              <a:spcBef>
                <a:spcPts val="1600"/>
              </a:spcBef>
              <a:spcAft>
                <a:spcPts val="1600"/>
              </a:spcAft>
              <a:buNone/>
            </a:pPr>
            <a:endParaRPr sz="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2"/>
          <p:cNvSpPr txBox="1">
            <a:spLocks noGrp="1"/>
          </p:cNvSpPr>
          <p:nvPr>
            <p:ph type="title"/>
          </p:nvPr>
        </p:nvSpPr>
        <p:spPr>
          <a:xfrm>
            <a:off x="617375" y="539975"/>
            <a:ext cx="4503000" cy="5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COURSE CONTENTS (1/2)</a:t>
            </a:r>
            <a:endParaRPr b="0"/>
          </a:p>
        </p:txBody>
      </p:sp>
      <p:sp>
        <p:nvSpPr>
          <p:cNvPr id="201" name="Google Shape;201;p22"/>
          <p:cNvSpPr txBox="1">
            <a:spLocks noGrp="1"/>
          </p:cNvSpPr>
          <p:nvPr>
            <p:ph type="body" idx="1"/>
          </p:nvPr>
        </p:nvSpPr>
        <p:spPr>
          <a:xfrm>
            <a:off x="721225" y="1201975"/>
            <a:ext cx="7711200" cy="38385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dk2"/>
              </a:buClr>
              <a:buSzPts val="1600"/>
              <a:buChar char="➔"/>
            </a:pPr>
            <a:r>
              <a:rPr lang="en-GB" sz="1600" b="1">
                <a:solidFill>
                  <a:schemeClr val="dk2"/>
                </a:solidFill>
              </a:rPr>
              <a:t>Introduction to Sociology / Historical Roots</a:t>
            </a:r>
            <a:endParaRPr sz="1600">
              <a:solidFill>
                <a:schemeClr val="dk2"/>
              </a:solidFill>
            </a:endParaRPr>
          </a:p>
          <a:p>
            <a:pPr marL="457200" lvl="0" indent="-330200" algn="l" rtl="0">
              <a:spcBef>
                <a:spcPts val="0"/>
              </a:spcBef>
              <a:spcAft>
                <a:spcPts val="0"/>
              </a:spcAft>
              <a:buClr>
                <a:schemeClr val="dk2"/>
              </a:buClr>
              <a:buSzPts val="1600"/>
              <a:buChar char="➔"/>
            </a:pPr>
            <a:r>
              <a:rPr lang="en-GB" sz="1600" b="1">
                <a:solidFill>
                  <a:schemeClr val="dk2"/>
                </a:solidFill>
              </a:rPr>
              <a:t>Sociological View  </a:t>
            </a:r>
            <a:endParaRPr sz="1600">
              <a:solidFill>
                <a:schemeClr val="dk2"/>
              </a:solidFill>
            </a:endParaRPr>
          </a:p>
          <a:p>
            <a:pPr marL="457200" lvl="0" indent="-330200" algn="l" rtl="0">
              <a:spcBef>
                <a:spcPts val="0"/>
              </a:spcBef>
              <a:spcAft>
                <a:spcPts val="0"/>
              </a:spcAft>
              <a:buClr>
                <a:schemeClr val="dk2"/>
              </a:buClr>
              <a:buSzPts val="1600"/>
              <a:buChar char="➔"/>
            </a:pPr>
            <a:r>
              <a:rPr lang="en-GB" sz="1600" b="1">
                <a:solidFill>
                  <a:schemeClr val="dk2"/>
                </a:solidFill>
              </a:rPr>
              <a:t>Society vs Individual</a:t>
            </a:r>
            <a:endParaRPr sz="16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Culture and its Elements</a:t>
            </a:r>
            <a:endParaRPr sz="1700">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Culture and its Elements (Contd…)  </a:t>
            </a:r>
            <a:endParaRPr sz="1700">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Sociological Perspectives </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Sociological Research/ RESEARCH METHODOLOGY</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Individual &amp; Society </a:t>
            </a:r>
            <a:endParaRPr sz="1700">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Socialization </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Status </a:t>
            </a:r>
            <a:endParaRPr sz="1700">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Roles </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Organization</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Groups</a:t>
            </a:r>
            <a:endParaRPr sz="1700" b="1">
              <a:solidFill>
                <a:schemeClr val="dk2"/>
              </a:solidFill>
            </a:endParaRPr>
          </a:p>
          <a:p>
            <a:pPr marL="0" lvl="0" indent="0" algn="l" rtl="0">
              <a:spcBef>
                <a:spcPts val="1600"/>
              </a:spcBef>
              <a:spcAft>
                <a:spcPts val="1600"/>
              </a:spcAft>
              <a:buNone/>
            </a:pP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617375" y="539975"/>
            <a:ext cx="7584900" cy="5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COURSE CONTENTS (Contd…) (2/2)</a:t>
            </a:r>
            <a:endParaRPr b="0"/>
          </a:p>
        </p:txBody>
      </p:sp>
      <p:sp>
        <p:nvSpPr>
          <p:cNvPr id="207" name="Google Shape;207;p23"/>
          <p:cNvSpPr txBox="1">
            <a:spLocks noGrp="1"/>
          </p:cNvSpPr>
          <p:nvPr>
            <p:ph type="body" idx="1"/>
          </p:nvPr>
        </p:nvSpPr>
        <p:spPr>
          <a:xfrm>
            <a:off x="721225" y="1256825"/>
            <a:ext cx="7711200" cy="37179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dk2"/>
              </a:buClr>
              <a:buSzPts val="1700"/>
              <a:buChar char="➔"/>
            </a:pPr>
            <a:r>
              <a:rPr lang="en-GB" sz="1700" b="1">
                <a:solidFill>
                  <a:schemeClr val="dk2"/>
                </a:solidFill>
              </a:rPr>
              <a:t>Formal Organizations</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Family</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Political Sociology</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Control</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Crime</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Ethnicity</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Social Stratification</a:t>
            </a:r>
            <a:endParaRPr sz="1700" b="1">
              <a:solidFill>
                <a:schemeClr val="dk2"/>
              </a:solidFill>
            </a:endParaRPr>
          </a:p>
          <a:p>
            <a:pPr marL="457200" lvl="0" indent="-336550" algn="l" rtl="0">
              <a:spcBef>
                <a:spcPts val="0"/>
              </a:spcBef>
              <a:spcAft>
                <a:spcPts val="0"/>
              </a:spcAft>
              <a:buClr>
                <a:schemeClr val="dk2"/>
              </a:buClr>
              <a:buSzPts val="1700"/>
              <a:buChar char="➔"/>
            </a:pPr>
            <a:r>
              <a:rPr lang="en-GB" sz="1700" b="1">
                <a:solidFill>
                  <a:schemeClr val="dk2"/>
                </a:solidFill>
              </a:rPr>
              <a:t>Feminism</a:t>
            </a:r>
            <a:endParaRPr sz="1700" b="1">
              <a:solidFill>
                <a:schemeClr val="dk2"/>
              </a:solidFill>
            </a:endParaRPr>
          </a:p>
          <a:p>
            <a:pPr marL="0" lvl="0" indent="0" algn="l" rtl="0">
              <a:spcBef>
                <a:spcPts val="1600"/>
              </a:spcBef>
              <a:spcAft>
                <a:spcPts val="0"/>
              </a:spcAft>
              <a:buNone/>
            </a:pPr>
            <a:r>
              <a:rPr lang="en-GB" sz="2100" b="1" u="sng">
                <a:solidFill>
                  <a:schemeClr val="dk2"/>
                </a:solidFill>
              </a:rPr>
              <a:t>FINAL PROJECT:-</a:t>
            </a:r>
            <a:endParaRPr sz="2100" b="1" u="sng">
              <a:solidFill>
                <a:schemeClr val="dk2"/>
              </a:solidFill>
            </a:endParaRPr>
          </a:p>
          <a:p>
            <a:pPr marL="0" lvl="0" indent="0" algn="l" rtl="0">
              <a:spcBef>
                <a:spcPts val="1600"/>
              </a:spcBef>
              <a:spcAft>
                <a:spcPts val="0"/>
              </a:spcAft>
              <a:buNone/>
            </a:pPr>
            <a:r>
              <a:rPr lang="en-GB" sz="1700" b="1">
                <a:solidFill>
                  <a:schemeClr val="dk2"/>
                </a:solidFill>
              </a:rPr>
              <a:t>Presentations (Group Based) </a:t>
            </a:r>
            <a:endParaRPr sz="1700" b="1">
              <a:solidFill>
                <a:schemeClr val="dk2"/>
              </a:solidFill>
            </a:endParaRPr>
          </a:p>
          <a:p>
            <a:pPr marL="457200" lvl="0" indent="0" algn="l" rtl="0">
              <a:spcBef>
                <a:spcPts val="1600"/>
              </a:spcBef>
              <a:spcAft>
                <a:spcPts val="1600"/>
              </a:spcAft>
              <a:buNone/>
            </a:pP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4"/>
          <p:cNvSpPr txBox="1">
            <a:spLocks noGrp="1"/>
          </p:cNvSpPr>
          <p:nvPr>
            <p:ph type="title"/>
          </p:nvPr>
        </p:nvSpPr>
        <p:spPr>
          <a:xfrm>
            <a:off x="623975" y="587825"/>
            <a:ext cx="77646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SUGGESTED READINGS:-</a:t>
            </a:r>
            <a:endParaRPr/>
          </a:p>
        </p:txBody>
      </p:sp>
      <p:sp>
        <p:nvSpPr>
          <p:cNvPr id="213" name="Google Shape;213;p24"/>
          <p:cNvSpPr txBox="1">
            <a:spLocks noGrp="1"/>
          </p:cNvSpPr>
          <p:nvPr>
            <p:ph type="body" idx="1"/>
          </p:nvPr>
        </p:nvSpPr>
        <p:spPr>
          <a:xfrm>
            <a:off x="503325" y="1541950"/>
            <a:ext cx="8192100" cy="3257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dk2"/>
              </a:buClr>
              <a:buSzPts val="1700"/>
              <a:buAutoNum type="arabicPeriod"/>
            </a:pPr>
            <a:r>
              <a:rPr lang="en-GB" sz="1700" b="1">
                <a:solidFill>
                  <a:schemeClr val="dk2"/>
                </a:solidFill>
              </a:rPr>
              <a:t>Title = Sociology (16th Edition, Pearson Prentice Hall)</a:t>
            </a:r>
            <a:endParaRPr sz="1700" b="1">
              <a:solidFill>
                <a:schemeClr val="dk2"/>
              </a:solidFill>
            </a:endParaRPr>
          </a:p>
          <a:p>
            <a:pPr marL="457200" lvl="0" indent="457200" algn="l" rtl="0">
              <a:spcBef>
                <a:spcPts val="1600"/>
              </a:spcBef>
              <a:spcAft>
                <a:spcPts val="0"/>
              </a:spcAft>
              <a:buNone/>
            </a:pPr>
            <a:r>
              <a:rPr lang="en-GB" sz="1700" b="1">
                <a:solidFill>
                  <a:schemeClr val="dk2"/>
                </a:solidFill>
              </a:rPr>
              <a:t>Author: Macionis, John J.</a:t>
            </a:r>
            <a:endParaRPr sz="1700" b="1">
              <a:solidFill>
                <a:schemeClr val="dk2"/>
              </a:solidFill>
            </a:endParaRPr>
          </a:p>
          <a:p>
            <a:pPr marL="457200" lvl="0" indent="-336550" algn="l" rtl="0">
              <a:spcBef>
                <a:spcPts val="1600"/>
              </a:spcBef>
              <a:spcAft>
                <a:spcPts val="0"/>
              </a:spcAft>
              <a:buClr>
                <a:schemeClr val="dk2"/>
              </a:buClr>
              <a:buSzPts val="1700"/>
              <a:buAutoNum type="arabicPeriod"/>
            </a:pPr>
            <a:r>
              <a:rPr lang="en-GB" sz="1700" b="1">
                <a:solidFill>
                  <a:schemeClr val="dk2"/>
                </a:solidFill>
              </a:rPr>
              <a:t>Title =  Sociology (McGraw Hill International Editions)</a:t>
            </a:r>
            <a:endParaRPr sz="1700" b="1">
              <a:solidFill>
                <a:schemeClr val="dk2"/>
              </a:solidFill>
            </a:endParaRPr>
          </a:p>
          <a:p>
            <a:pPr marL="914400" lvl="0" indent="0" algn="l" rtl="0">
              <a:spcBef>
                <a:spcPts val="1600"/>
              </a:spcBef>
              <a:spcAft>
                <a:spcPts val="0"/>
              </a:spcAft>
              <a:buNone/>
            </a:pPr>
            <a:r>
              <a:rPr lang="en-GB" sz="1700" b="1">
                <a:solidFill>
                  <a:schemeClr val="dk2"/>
                </a:solidFill>
              </a:rPr>
              <a:t>Author: Paul B. Horton &amp;; Chester L. Hunt</a:t>
            </a:r>
            <a:endParaRPr sz="1700" b="1">
              <a:solidFill>
                <a:schemeClr val="dk2"/>
              </a:solidFill>
            </a:endParaRPr>
          </a:p>
          <a:p>
            <a:pPr marL="0" lvl="0" indent="0" algn="l" rtl="0">
              <a:spcBef>
                <a:spcPts val="1600"/>
              </a:spcBef>
              <a:spcAft>
                <a:spcPts val="0"/>
              </a:spcAft>
              <a:buNone/>
            </a:pPr>
            <a:endParaRPr sz="1900" b="1">
              <a:solidFill>
                <a:schemeClr val="dk2"/>
              </a:solidFill>
            </a:endParaRPr>
          </a:p>
          <a:p>
            <a:pPr marL="0" lvl="0" indent="0" algn="l" rtl="0">
              <a:spcBef>
                <a:spcPts val="1600"/>
              </a:spcBef>
              <a:spcAft>
                <a:spcPts val="0"/>
              </a:spcAft>
              <a:buNone/>
            </a:pPr>
            <a:r>
              <a:rPr lang="en-GB" sz="1900" b="1">
                <a:solidFill>
                  <a:schemeClr val="dk2"/>
                </a:solidFill>
              </a:rPr>
              <a:t>Supplementary readings will be shared with the students where required.</a:t>
            </a:r>
            <a:endParaRPr sz="1900" b="1">
              <a:solidFill>
                <a:schemeClr val="dk2"/>
              </a:solidFill>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5"/>
          <p:cNvSpPr txBox="1">
            <a:spLocks noGrp="1"/>
          </p:cNvSpPr>
          <p:nvPr>
            <p:ph type="title"/>
          </p:nvPr>
        </p:nvSpPr>
        <p:spPr>
          <a:xfrm>
            <a:off x="952500" y="603675"/>
            <a:ext cx="7239000" cy="5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Evaluation Procedure &amp; Marks Distribution:</a:t>
            </a:r>
            <a:endParaRPr/>
          </a:p>
        </p:txBody>
      </p:sp>
      <p:graphicFrame>
        <p:nvGraphicFramePr>
          <p:cNvPr id="219" name="Google Shape;219;p25"/>
          <p:cNvGraphicFramePr/>
          <p:nvPr/>
        </p:nvGraphicFramePr>
        <p:xfrm>
          <a:off x="952500" y="1365900"/>
          <a:ext cx="3000000" cy="3000000"/>
        </p:xfrm>
        <a:graphic>
          <a:graphicData uri="http://schemas.openxmlformats.org/drawingml/2006/table">
            <a:tbl>
              <a:tblPr>
                <a:noFill/>
                <a:tableStyleId>{CEB94205-521E-4EAB-BDC7-6D7E506F9E63}</a:tableStyleId>
              </a:tblPr>
              <a:tblGrid>
                <a:gridCol w="5582600"/>
                <a:gridCol w="1656400"/>
              </a:tblGrid>
              <a:tr h="463675">
                <a:tc>
                  <a:txBody>
                    <a:bodyPr/>
                    <a:lstStyle/>
                    <a:p>
                      <a:pPr marL="0" lvl="0" indent="0" algn="l" rtl="0">
                        <a:spcBef>
                          <a:spcPts val="0"/>
                        </a:spcBef>
                        <a:spcAft>
                          <a:spcPts val="0"/>
                        </a:spcAft>
                        <a:buNone/>
                      </a:pPr>
                      <a:r>
                        <a:rPr lang="en-GB" sz="1700" b="1"/>
                        <a:t>Assessment Tools</a:t>
                      </a:r>
                      <a:endParaRPr sz="1700" b="1"/>
                    </a:p>
                  </a:txBody>
                  <a:tcPr marL="91425" marR="91425" marT="91425" marB="91425">
                    <a:solidFill>
                      <a:schemeClr val="lt2"/>
                    </a:solidFill>
                  </a:tcPr>
                </a:tc>
                <a:tc>
                  <a:txBody>
                    <a:bodyPr/>
                    <a:lstStyle/>
                    <a:p>
                      <a:pPr marL="0" lvl="0" indent="0" algn="l" rtl="0">
                        <a:spcBef>
                          <a:spcPts val="0"/>
                        </a:spcBef>
                        <a:spcAft>
                          <a:spcPts val="0"/>
                        </a:spcAft>
                        <a:buNone/>
                      </a:pPr>
                      <a:r>
                        <a:rPr lang="en-GB" sz="1700"/>
                        <a:t>    </a:t>
                      </a:r>
                      <a:r>
                        <a:rPr lang="en-GB" sz="1700" b="1"/>
                        <a:t>Weightage</a:t>
                      </a:r>
                      <a:endParaRPr sz="1700" b="1"/>
                    </a:p>
                  </a:txBody>
                  <a:tcPr marL="91425" marR="91425" marT="91425" marB="91425">
                    <a:solidFill>
                      <a:schemeClr val="lt2"/>
                    </a:solidFill>
                  </a:tcPr>
                </a:tc>
              </a:tr>
              <a:tr h="509800">
                <a:tc>
                  <a:txBody>
                    <a:bodyPr/>
                    <a:lstStyle/>
                    <a:p>
                      <a:pPr marL="0" lvl="0" indent="0" algn="l" rtl="0">
                        <a:spcBef>
                          <a:spcPts val="0"/>
                        </a:spcBef>
                        <a:spcAft>
                          <a:spcPts val="0"/>
                        </a:spcAft>
                        <a:buNone/>
                      </a:pPr>
                      <a:r>
                        <a:rPr lang="en-GB" b="1"/>
                        <a:t>Quizzes (3)</a:t>
                      </a:r>
                      <a:endParaRPr b="1"/>
                    </a:p>
                  </a:txBody>
                  <a:tcPr marL="91425" marR="91425" marT="91425" marB="91425"/>
                </a:tc>
                <a:tc>
                  <a:txBody>
                    <a:bodyPr/>
                    <a:lstStyle/>
                    <a:p>
                      <a:pPr marL="0" lvl="0" indent="0" algn="ctr" rtl="0">
                        <a:spcBef>
                          <a:spcPts val="0"/>
                        </a:spcBef>
                        <a:spcAft>
                          <a:spcPts val="0"/>
                        </a:spcAft>
                        <a:buNone/>
                      </a:pPr>
                      <a:r>
                        <a:rPr lang="en-GB" b="1"/>
                        <a:t>10%</a:t>
                      </a:r>
                      <a:endParaRPr b="1"/>
                    </a:p>
                  </a:txBody>
                  <a:tcPr marL="91425" marR="91425" marT="91425" marB="91425"/>
                </a:tc>
              </a:tr>
              <a:tr h="509800">
                <a:tc>
                  <a:txBody>
                    <a:bodyPr/>
                    <a:lstStyle/>
                    <a:p>
                      <a:pPr marL="0" lvl="0" indent="0" algn="l" rtl="0">
                        <a:spcBef>
                          <a:spcPts val="0"/>
                        </a:spcBef>
                        <a:spcAft>
                          <a:spcPts val="0"/>
                        </a:spcAft>
                        <a:buNone/>
                      </a:pPr>
                      <a:r>
                        <a:rPr lang="en-GB" b="1"/>
                        <a:t>Individual Assignment (2)</a:t>
                      </a:r>
                      <a:endParaRPr b="1"/>
                    </a:p>
                  </a:txBody>
                  <a:tcPr marL="91425" marR="91425" marT="91425" marB="91425"/>
                </a:tc>
                <a:tc>
                  <a:txBody>
                    <a:bodyPr/>
                    <a:lstStyle/>
                    <a:p>
                      <a:pPr marL="0" lvl="0" indent="0" algn="ctr" rtl="0">
                        <a:spcBef>
                          <a:spcPts val="0"/>
                        </a:spcBef>
                        <a:spcAft>
                          <a:spcPts val="0"/>
                        </a:spcAft>
                        <a:buNone/>
                      </a:pPr>
                      <a:r>
                        <a:rPr lang="en-GB" b="1"/>
                        <a:t>4%</a:t>
                      </a:r>
                      <a:endParaRPr b="1"/>
                    </a:p>
                  </a:txBody>
                  <a:tcPr marL="91425" marR="91425" marT="91425" marB="91425"/>
                </a:tc>
              </a:tr>
              <a:tr h="509800">
                <a:tc>
                  <a:txBody>
                    <a:bodyPr/>
                    <a:lstStyle/>
                    <a:p>
                      <a:pPr marL="0" lvl="0" indent="0" algn="l" rtl="0">
                        <a:spcBef>
                          <a:spcPts val="0"/>
                        </a:spcBef>
                        <a:spcAft>
                          <a:spcPts val="0"/>
                        </a:spcAft>
                        <a:buNone/>
                      </a:pPr>
                      <a:r>
                        <a:rPr lang="en-GB" b="1"/>
                        <a:t>Group Assignment and Presentations (1)</a:t>
                      </a:r>
                      <a:endParaRPr b="1"/>
                    </a:p>
                  </a:txBody>
                  <a:tcPr marL="91425" marR="91425" marT="91425" marB="91425"/>
                </a:tc>
                <a:tc>
                  <a:txBody>
                    <a:bodyPr/>
                    <a:lstStyle/>
                    <a:p>
                      <a:pPr marL="0" lvl="0" indent="0" algn="ctr" rtl="0">
                        <a:spcBef>
                          <a:spcPts val="0"/>
                        </a:spcBef>
                        <a:spcAft>
                          <a:spcPts val="0"/>
                        </a:spcAft>
                        <a:buNone/>
                      </a:pPr>
                      <a:r>
                        <a:rPr lang="en-GB" b="1"/>
                        <a:t>6%</a:t>
                      </a:r>
                      <a:endParaRPr b="1"/>
                    </a:p>
                  </a:txBody>
                  <a:tcPr marL="91425" marR="91425" marT="91425" marB="91425"/>
                </a:tc>
              </a:tr>
              <a:tr h="509800">
                <a:tc>
                  <a:txBody>
                    <a:bodyPr/>
                    <a:lstStyle/>
                    <a:p>
                      <a:pPr marL="0" lvl="0" indent="0" algn="l" rtl="0">
                        <a:spcBef>
                          <a:spcPts val="0"/>
                        </a:spcBef>
                        <a:spcAft>
                          <a:spcPts val="0"/>
                        </a:spcAft>
                        <a:buNone/>
                      </a:pPr>
                      <a:r>
                        <a:rPr lang="en-GB" b="1"/>
                        <a:t>Midterm I</a:t>
                      </a:r>
                      <a:endParaRPr b="1"/>
                    </a:p>
                  </a:txBody>
                  <a:tcPr marL="91425" marR="91425" marT="91425" marB="91425"/>
                </a:tc>
                <a:tc>
                  <a:txBody>
                    <a:bodyPr/>
                    <a:lstStyle/>
                    <a:p>
                      <a:pPr marL="0" lvl="0" indent="0" algn="ctr" rtl="0">
                        <a:spcBef>
                          <a:spcPts val="0"/>
                        </a:spcBef>
                        <a:spcAft>
                          <a:spcPts val="0"/>
                        </a:spcAft>
                        <a:buNone/>
                      </a:pPr>
                      <a:r>
                        <a:rPr lang="en-GB" b="1"/>
                        <a:t>15%</a:t>
                      </a:r>
                      <a:endParaRPr b="1"/>
                    </a:p>
                  </a:txBody>
                  <a:tcPr marL="91425" marR="91425" marT="91425" marB="91425"/>
                </a:tc>
              </a:tr>
              <a:tr h="509800">
                <a:tc>
                  <a:txBody>
                    <a:bodyPr/>
                    <a:lstStyle/>
                    <a:p>
                      <a:pPr marL="0" lvl="0" indent="0" algn="l" rtl="0">
                        <a:spcBef>
                          <a:spcPts val="0"/>
                        </a:spcBef>
                        <a:spcAft>
                          <a:spcPts val="0"/>
                        </a:spcAft>
                        <a:buNone/>
                      </a:pPr>
                      <a:r>
                        <a:rPr lang="en-GB" b="1"/>
                        <a:t>Midterm II</a:t>
                      </a:r>
                      <a:endParaRPr b="1"/>
                    </a:p>
                  </a:txBody>
                  <a:tcPr marL="91425" marR="91425" marT="91425" marB="91425"/>
                </a:tc>
                <a:tc>
                  <a:txBody>
                    <a:bodyPr/>
                    <a:lstStyle/>
                    <a:p>
                      <a:pPr marL="0" lvl="0" indent="0" algn="ctr" rtl="0">
                        <a:spcBef>
                          <a:spcPts val="0"/>
                        </a:spcBef>
                        <a:spcAft>
                          <a:spcPts val="0"/>
                        </a:spcAft>
                        <a:buNone/>
                      </a:pPr>
                      <a:r>
                        <a:rPr lang="en-GB" b="1"/>
                        <a:t>15%</a:t>
                      </a:r>
                      <a:endParaRPr b="1"/>
                    </a:p>
                  </a:txBody>
                  <a:tcPr marL="91425" marR="91425" marT="91425" marB="91425"/>
                </a:tc>
              </a:tr>
              <a:tr h="509800">
                <a:tc>
                  <a:txBody>
                    <a:bodyPr/>
                    <a:lstStyle/>
                    <a:p>
                      <a:pPr marL="0" lvl="0" indent="0" algn="l" rtl="0">
                        <a:spcBef>
                          <a:spcPts val="0"/>
                        </a:spcBef>
                        <a:spcAft>
                          <a:spcPts val="0"/>
                        </a:spcAft>
                        <a:buNone/>
                      </a:pPr>
                      <a:r>
                        <a:rPr lang="en-GB" b="1"/>
                        <a:t>Final Exam</a:t>
                      </a:r>
                      <a:endParaRPr b="1"/>
                    </a:p>
                  </a:txBody>
                  <a:tcPr marL="91425" marR="91425" marT="91425" marB="91425"/>
                </a:tc>
                <a:tc>
                  <a:txBody>
                    <a:bodyPr/>
                    <a:lstStyle/>
                    <a:p>
                      <a:pPr marL="0" lvl="0" indent="0" algn="ctr" rtl="0">
                        <a:spcBef>
                          <a:spcPts val="0"/>
                        </a:spcBef>
                        <a:spcAft>
                          <a:spcPts val="0"/>
                        </a:spcAft>
                        <a:buNone/>
                      </a:pPr>
                      <a:r>
                        <a:rPr lang="en-GB" b="1"/>
                        <a:t>50%</a:t>
                      </a:r>
                      <a:endParaRPr b="1"/>
                    </a:p>
                  </a:txBody>
                  <a:tcPr marL="91425" marR="91425" marT="91425" marB="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721225" y="609775"/>
            <a:ext cx="75708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DEFINING SOCIOLOGY:-</a:t>
            </a:r>
            <a:endParaRPr/>
          </a:p>
        </p:txBody>
      </p:sp>
      <p:sp>
        <p:nvSpPr>
          <p:cNvPr id="225" name="Google Shape;225;p26"/>
          <p:cNvSpPr txBox="1">
            <a:spLocks noGrp="1"/>
          </p:cNvSpPr>
          <p:nvPr>
            <p:ph type="body" idx="1"/>
          </p:nvPr>
        </p:nvSpPr>
        <p:spPr>
          <a:xfrm>
            <a:off x="721225" y="1443250"/>
            <a:ext cx="7667400" cy="32463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Clr>
                <a:schemeClr val="dk2"/>
              </a:buClr>
              <a:buSzPts val="2100"/>
              <a:buChar char="●"/>
            </a:pPr>
            <a:r>
              <a:rPr lang="en-GB" sz="2100">
                <a:solidFill>
                  <a:schemeClr val="dk2"/>
                </a:solidFill>
              </a:rPr>
              <a:t>Scientific study of human society. (William Graham Sumner)</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social institutions. (Emile Durkheim)</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social action. (Max Weber)</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men-interdependent. (Alex Inkeles)</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social structures.</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social processes.</a:t>
            </a:r>
            <a:endParaRPr sz="2100">
              <a:solidFill>
                <a:schemeClr val="dk2"/>
              </a:solidFill>
            </a:endParaRPr>
          </a:p>
          <a:p>
            <a:pPr marL="457200" lvl="0" indent="-361950" algn="l" rtl="0">
              <a:spcBef>
                <a:spcPts val="0"/>
              </a:spcBef>
              <a:spcAft>
                <a:spcPts val="0"/>
              </a:spcAft>
              <a:buClr>
                <a:schemeClr val="dk2"/>
              </a:buClr>
              <a:buSzPts val="2100"/>
              <a:buChar char="●"/>
            </a:pPr>
            <a:r>
              <a:rPr lang="en-GB" sz="2100">
                <a:solidFill>
                  <a:schemeClr val="dk2"/>
                </a:solidFill>
              </a:rPr>
              <a:t>Study of different aspects of human society using scientific methods.</a:t>
            </a:r>
            <a:endParaRPr sz="2100">
              <a:solidFill>
                <a:schemeClr val="dk2"/>
              </a:solidFill>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499</Words>
  <Application>Microsoft Office PowerPoint</Application>
  <PresentationFormat>On-screen Show (16:9)</PresentationFormat>
  <Paragraphs>78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Raleway</vt:lpstr>
      <vt:lpstr>Lato</vt:lpstr>
      <vt:lpstr>Streamline</vt:lpstr>
      <vt:lpstr>Sociology  Course Code (SS 2005)</vt:lpstr>
      <vt:lpstr>OVERVIEW OF SOCIOLOGY:-</vt:lpstr>
      <vt:lpstr>OVERVIEW OF SOCIOLOGY:-</vt:lpstr>
      <vt:lpstr>COURSE OBJECTIVES:</vt:lpstr>
      <vt:lpstr>COURSE CONTENTS (1/2)</vt:lpstr>
      <vt:lpstr>COURSE CONTENTS (Contd…) (2/2)</vt:lpstr>
      <vt:lpstr>SUGGESTED READINGS:-</vt:lpstr>
      <vt:lpstr>Evaluation Procedure &amp; Marks Distribution:</vt:lpstr>
      <vt:lpstr>DEFINING SOCIOLOGY:-</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1</cp:revision>
  <dcterms:modified xsi:type="dcterms:W3CDTF">2024-01-30T17:49:55Z</dcterms:modified>
</cp:coreProperties>
</file>